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21945600"/>
  <p:notesSz cx="9296400" cy="7010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35" d="100"/>
          <a:sy n="35" d="100"/>
        </p:scale>
        <p:origin x="1144" y="200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28440" cy="3521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5266346" y="0"/>
            <a:ext cx="4028440" cy="3521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874963" y="876300"/>
            <a:ext cx="3546475" cy="2365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29640" y="3373755"/>
            <a:ext cx="7437119" cy="27603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6658257"/>
            <a:ext cx="4028440" cy="3521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266346" y="6658257"/>
            <a:ext cx="4028440" cy="352141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874963" y="876300"/>
            <a:ext cx="3546475" cy="2365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29640" y="3373755"/>
            <a:ext cx="7437119" cy="2760344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5266346" y="6658257"/>
            <a:ext cx="4028440" cy="352141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468880" y="3591562"/>
            <a:ext cx="27980641" cy="7640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114800" y="11526521"/>
            <a:ext cx="24688799" cy="5298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63040" marR="0" lvl="1" indent="-2539" algn="ctr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26080" marR="0" lvl="2" indent="-5079" algn="ctr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389120" marR="0" lvl="3" indent="-7620" algn="ctr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160" marR="0" lvl="4" indent="-10159" algn="ctr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15200" marR="0" lvl="5" indent="0" algn="ctr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778240" marR="0" lvl="6" indent="-2540" algn="ctr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41280" marR="0" lvl="7" indent="-5080" algn="ctr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04320" marR="0" lvl="8" indent="-7619" algn="ctr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2263140" y="1168404"/>
            <a:ext cx="28392119" cy="4241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9497058" y="-1391918"/>
            <a:ext cx="13924282" cy="28392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31520" marR="0" lvl="0" indent="-162559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SzPct val="99555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94560" marR="0" lvl="1" indent="-246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74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57600" marR="0" lvl="2" indent="-3302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20640" marR="0" lvl="3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583680" marR="0" lvl="4" indent="-3759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046719" marR="0" lvl="5" indent="-3657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09760" marR="0" lvl="6" indent="-3683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972800" marR="0" lvl="7" indent="-3708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5840" marR="0" lvl="8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17807306" y="6918326"/>
            <a:ext cx="18597882" cy="7098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3405505" y="26036"/>
            <a:ext cx="18597882" cy="208826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31520" marR="0" lvl="0" indent="-162559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SzPct val="99555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94560" marR="0" lvl="1" indent="-246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74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57600" marR="0" lvl="2" indent="-3302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20640" marR="0" lvl="3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583680" marR="0" lvl="4" indent="-3759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046719" marR="0" lvl="5" indent="-3657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09760" marR="0" lvl="6" indent="-3683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972800" marR="0" lvl="7" indent="-3708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5840" marR="0" lvl="8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263140" y="1168404"/>
            <a:ext cx="28392119" cy="4241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31520" marR="0" lvl="0" indent="-162559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SzPct val="99555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94560" marR="0" lvl="1" indent="-246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74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57600" marR="0" lvl="2" indent="-3302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20640" marR="0" lvl="3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583680" marR="0" lvl="4" indent="-3759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046719" marR="0" lvl="5" indent="-3657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09760" marR="0" lvl="6" indent="-3683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972800" marR="0" lvl="7" indent="-3708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5840" marR="0" lvl="8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245997" y="5471167"/>
            <a:ext cx="28392119" cy="9128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2245997" y="14686287"/>
            <a:ext cx="28392119" cy="4800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63040" marR="0" lvl="1" indent="-2539" algn="l" rtl="0">
              <a:lnSpc>
                <a:spcPct val="90000"/>
              </a:lnSpc>
              <a:spcBef>
                <a:spcPts val="1600"/>
              </a:spcBef>
              <a:buClr>
                <a:srgbClr val="888888"/>
              </a:buClr>
              <a:buFont typeface="Arial"/>
              <a:buNone/>
              <a:defRPr sz="6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26080" marR="0" lvl="2" indent="-5079" algn="l" rtl="0">
              <a:lnSpc>
                <a:spcPct val="90000"/>
              </a:lnSpc>
              <a:spcBef>
                <a:spcPts val="1600"/>
              </a:spcBef>
              <a:buClr>
                <a:srgbClr val="888888"/>
              </a:buClr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389120" marR="0" lvl="3" indent="-7620" algn="l" rtl="0">
              <a:lnSpc>
                <a:spcPct val="90000"/>
              </a:lnSpc>
              <a:spcBef>
                <a:spcPts val="1600"/>
              </a:spcBef>
              <a:buClr>
                <a:srgbClr val="888888"/>
              </a:buClr>
              <a:buFont typeface="Arial"/>
              <a:buNone/>
              <a:defRPr sz="51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160" marR="0" lvl="4" indent="-10159" algn="l" rtl="0">
              <a:lnSpc>
                <a:spcPct val="90000"/>
              </a:lnSpc>
              <a:spcBef>
                <a:spcPts val="1600"/>
              </a:spcBef>
              <a:buClr>
                <a:srgbClr val="888888"/>
              </a:buClr>
              <a:buFont typeface="Arial"/>
              <a:buNone/>
              <a:defRPr sz="51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15200" marR="0" lvl="5" indent="0" algn="l" rtl="0">
              <a:lnSpc>
                <a:spcPct val="90000"/>
              </a:lnSpc>
              <a:spcBef>
                <a:spcPts val="1600"/>
              </a:spcBef>
              <a:buClr>
                <a:srgbClr val="888888"/>
              </a:buClr>
              <a:buFont typeface="Arial"/>
              <a:buNone/>
              <a:defRPr sz="51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778240" marR="0" lvl="6" indent="-2540" algn="l" rtl="0">
              <a:lnSpc>
                <a:spcPct val="90000"/>
              </a:lnSpc>
              <a:spcBef>
                <a:spcPts val="1600"/>
              </a:spcBef>
              <a:buClr>
                <a:srgbClr val="888888"/>
              </a:buClr>
              <a:buFont typeface="Arial"/>
              <a:buNone/>
              <a:defRPr sz="51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41280" marR="0" lvl="7" indent="-5080" algn="l" rtl="0">
              <a:lnSpc>
                <a:spcPct val="90000"/>
              </a:lnSpc>
              <a:spcBef>
                <a:spcPts val="1600"/>
              </a:spcBef>
              <a:buClr>
                <a:srgbClr val="888888"/>
              </a:buClr>
              <a:buFont typeface="Arial"/>
              <a:buNone/>
              <a:defRPr sz="51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04320" marR="0" lvl="8" indent="-7619" algn="l" rtl="0">
              <a:lnSpc>
                <a:spcPct val="90000"/>
              </a:lnSpc>
              <a:spcBef>
                <a:spcPts val="1600"/>
              </a:spcBef>
              <a:buClr>
                <a:srgbClr val="888888"/>
              </a:buClr>
              <a:buFont typeface="Arial"/>
              <a:buNone/>
              <a:defRPr sz="51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263140" y="1168404"/>
            <a:ext cx="28392119" cy="4241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13990320" cy="13924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31520" marR="0" lvl="0" indent="-162559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SzPct val="99555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94560" marR="0" lvl="1" indent="-246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74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57600" marR="0" lvl="2" indent="-3302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20640" marR="0" lvl="3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583680" marR="0" lvl="4" indent="-3759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046719" marR="0" lvl="5" indent="-3657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09760" marR="0" lvl="6" indent="-3683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972800" marR="0" lvl="7" indent="-3708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5840" marR="0" lvl="8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16664940" y="5842000"/>
            <a:ext cx="13990320" cy="13924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31520" marR="0" lvl="0" indent="-162559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SzPct val="99555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94560" marR="0" lvl="1" indent="-246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74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57600" marR="0" lvl="2" indent="-3302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20640" marR="0" lvl="3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583680" marR="0" lvl="4" indent="-3759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046719" marR="0" lvl="5" indent="-3657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09760" marR="0" lvl="6" indent="-3683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972800" marR="0" lvl="7" indent="-3708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5840" marR="0" lvl="8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267427" y="1168404"/>
            <a:ext cx="28392119" cy="4241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267431" y="5379721"/>
            <a:ext cx="13926023" cy="26365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Font typeface="Arial"/>
              <a:buNone/>
              <a:defRPr sz="76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63040" marR="0" lvl="1" indent="-253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26080" marR="0" lvl="2" indent="-507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76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389120" marR="0" lvl="3" indent="-76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160" marR="0" lvl="4" indent="-101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15200" marR="0" lvl="5" indent="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778240" marR="0" lvl="6" indent="-25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41280" marR="0" lvl="7" indent="-50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04320" marR="0" lvl="8" indent="-761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267431" y="8016239"/>
            <a:ext cx="13926023" cy="11790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31520" marR="0" lvl="0" indent="-162559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SzPct val="99555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94560" marR="0" lvl="1" indent="-246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74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57600" marR="0" lvl="2" indent="-3302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20640" marR="0" lvl="3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583680" marR="0" lvl="4" indent="-3759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046719" marR="0" lvl="5" indent="-3657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09760" marR="0" lvl="6" indent="-3683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972800" marR="0" lvl="7" indent="-3708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5840" marR="0" lvl="8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16664942" y="5379721"/>
            <a:ext cx="13994607" cy="26365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Font typeface="Arial"/>
              <a:buNone/>
              <a:defRPr sz="76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63040" marR="0" lvl="1" indent="-253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26080" marR="0" lvl="2" indent="-507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76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389120" marR="0" lvl="3" indent="-76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160" marR="0" lvl="4" indent="-101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15200" marR="0" lvl="5" indent="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778240" marR="0" lvl="6" indent="-25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41280" marR="0" lvl="7" indent="-50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04320" marR="0" lvl="8" indent="-761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512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16664942" y="8016239"/>
            <a:ext cx="13994607" cy="11790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31520" marR="0" lvl="0" indent="-162559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SzPct val="99555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94560" marR="0" lvl="1" indent="-246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74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57600" marR="0" lvl="2" indent="-3302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20640" marR="0" lvl="3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583680" marR="0" lvl="4" indent="-3759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046719" marR="0" lvl="5" indent="-3657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09760" marR="0" lvl="6" indent="-3683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972800" marR="0" lvl="7" indent="-3708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5840" marR="0" lvl="8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263140" y="1168404"/>
            <a:ext cx="28392119" cy="4241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267427" y="1463040"/>
            <a:ext cx="10617040" cy="5120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3994607" y="3159765"/>
            <a:ext cx="16664939" cy="155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31520" marR="0" lvl="0" indent="-81279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SzPct val="100392"/>
              <a:buFont typeface="Arial"/>
              <a:buChar char="•"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94560" marR="0" lvl="1" indent="-1651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555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57600" marR="0" lvl="2" indent="-2489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74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20640" marR="0" lvl="3" indent="-3327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583680" marR="0" lvl="4" indent="-3352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046719" marR="0" lvl="5" indent="-32511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09760" marR="0" lvl="6" indent="-3276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972800" marR="0" lvl="7" indent="-3302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5840" marR="0" lvl="8" indent="-3327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2267427" y="6583679"/>
            <a:ext cx="10617040" cy="121970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Font typeface="Arial"/>
              <a:buNone/>
              <a:defRPr sz="5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63040" marR="0" lvl="1" indent="-253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4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26080" marR="0" lvl="2" indent="-507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8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389120" marR="0" lvl="3" indent="-76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160" marR="0" lvl="4" indent="-101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15200" marR="0" lvl="5" indent="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778240" marR="0" lvl="6" indent="-25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41280" marR="0" lvl="7" indent="-50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04320" marR="0" lvl="8" indent="-761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267427" y="1463040"/>
            <a:ext cx="10617040" cy="5120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3994607" y="3159765"/>
            <a:ext cx="16664939" cy="155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Font typeface="Arial"/>
              <a:buNone/>
              <a:defRPr sz="102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63040" marR="0" lvl="1" indent="-253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26080" marR="0" lvl="2" indent="-507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389120" marR="0" lvl="3" indent="-76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160" marR="0" lvl="4" indent="-101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15200" marR="0" lvl="5" indent="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778240" marR="0" lvl="6" indent="-25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41280" marR="0" lvl="7" indent="-50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04320" marR="0" lvl="8" indent="-761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267427" y="6583679"/>
            <a:ext cx="10617040" cy="121970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Font typeface="Arial"/>
              <a:buNone/>
              <a:defRPr sz="5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63040" marR="0" lvl="1" indent="-253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4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26080" marR="0" lvl="2" indent="-507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8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389120" marR="0" lvl="3" indent="-76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52160" marR="0" lvl="4" indent="-101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15200" marR="0" lvl="5" indent="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778240" marR="0" lvl="6" indent="-25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41280" marR="0" lvl="7" indent="-50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04320" marR="0" lvl="8" indent="-761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263140" y="1168404"/>
            <a:ext cx="28392119" cy="4241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263140" y="5842000"/>
            <a:ext cx="28392119" cy="139242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731520" marR="0" lvl="0" indent="-162559" algn="l" rtl="0">
              <a:lnSpc>
                <a:spcPct val="90000"/>
              </a:lnSpc>
              <a:spcBef>
                <a:spcPts val="3200"/>
              </a:spcBef>
              <a:buClr>
                <a:schemeClr val="dk1"/>
              </a:buClr>
              <a:buSzPct val="99555"/>
              <a:buFont typeface="Arial"/>
              <a:buChar char="•"/>
              <a:defRPr sz="8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194560" marR="0" lvl="1" indent="-246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740"/>
              <a:buFont typeface="Arial"/>
              <a:buChar char="•"/>
              <a:defRPr sz="7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57600" marR="0" lvl="2" indent="-3302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1000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20640" marR="0" lvl="3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583680" marR="0" lvl="4" indent="-37592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046719" marR="0" lvl="5" indent="-365759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09760" marR="0" lvl="6" indent="-36830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972800" marR="0" lvl="7" indent="-37084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435840" marR="0" lvl="8" indent="-373380" algn="l" rtl="0">
              <a:lnSpc>
                <a:spcPct val="90000"/>
              </a:lnSpc>
              <a:spcBef>
                <a:spcPts val="1600"/>
              </a:spcBef>
              <a:buClr>
                <a:schemeClr val="dk1"/>
              </a:buClr>
              <a:buSzPct val="99310"/>
              <a:buFont typeface="Arial"/>
              <a:buChar char="•"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226314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248620" y="20340325"/>
            <a:ext cx="7406639" cy="116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38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84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8713127" y="2940392"/>
            <a:ext cx="7315200" cy="1828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797"/>
                </a:moveTo>
                <a:cubicBezTo>
                  <a:pt x="0" y="-619"/>
                  <a:pt x="8921" y="34"/>
                  <a:pt x="19927" y="34"/>
                </a:cubicBezTo>
                <a:lnTo>
                  <a:pt x="99633" y="34"/>
                </a:lnTo>
                <a:cubicBezTo>
                  <a:pt x="110638" y="34"/>
                  <a:pt x="120000" y="-619"/>
                  <a:pt x="120000" y="3797"/>
                </a:cubicBezTo>
                <a:lnTo>
                  <a:pt x="119560" y="115706"/>
                </a:lnTo>
                <a:cubicBezTo>
                  <a:pt x="119560" y="120123"/>
                  <a:pt x="110638" y="119999"/>
                  <a:pt x="99633" y="119999"/>
                </a:cubicBezTo>
                <a:lnTo>
                  <a:pt x="19927" y="119999"/>
                </a:lnTo>
                <a:cubicBezTo>
                  <a:pt x="8921" y="119999"/>
                  <a:pt x="1318" y="120123"/>
                  <a:pt x="1318" y="115706"/>
                </a:cubicBezTo>
                <a:lnTo>
                  <a:pt x="0" y="3797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9131679" y="3293710"/>
            <a:ext cx="6642829" cy="821088"/>
          </a:xfrm>
          <a:prstGeom prst="rect">
            <a:avLst/>
          </a:prstGeom>
          <a:solidFill>
            <a:srgbClr val="67A435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Cont’d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9090496" y="4433741"/>
            <a:ext cx="6642829" cy="1641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2.       Inverter</a:t>
            </a:r>
          </a:p>
          <a:p>
            <a:pPr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     </a:t>
            </a:r>
            <a:r>
              <a:rPr lang="en-US" sz="2800" dirty="0">
                <a:solidFill>
                  <a:schemeClr val="dk1"/>
                </a:solidFill>
              </a:rPr>
              <a:t>We built a Class EF inverter following the design in [1]. We did make modifications for heat dissipation and added a driver circuit for the </a:t>
            </a:r>
            <a:r>
              <a:rPr lang="en-US" sz="2800" dirty="0" err="1">
                <a:solidFill>
                  <a:schemeClr val="dk1"/>
                </a:solidFill>
              </a:rPr>
              <a:t>GanFET</a:t>
            </a:r>
            <a:r>
              <a:rPr lang="en-US" sz="2800" dirty="0">
                <a:solidFill>
                  <a:schemeClr val="dk1"/>
                </a:solidFill>
              </a:rPr>
              <a:t>. </a:t>
            </a: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b="1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b="1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b="1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b="1" dirty="0">
              <a:solidFill>
                <a:schemeClr val="dk1"/>
              </a:solidFill>
            </a:endParaRPr>
          </a:p>
          <a:p>
            <a:pPr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3.       Inductive Coils</a:t>
            </a:r>
          </a:p>
          <a:p>
            <a:pPr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     </a:t>
            </a:r>
            <a:r>
              <a:rPr lang="en-US" sz="2800" dirty="0">
                <a:solidFill>
                  <a:schemeClr val="dk1"/>
                </a:solidFill>
              </a:rPr>
              <a:t>The Inverter created a high frequency AC current that was fed to the IPT system. The coil on the side of the inverter followed the design in [1]. The coil on the rectifier was built to fit on the propeller guard of the drone. This was built with copper wire.</a:t>
            </a:r>
            <a:endParaRPr lang="en-US" sz="2800" b="1" dirty="0">
              <a:solidFill>
                <a:schemeClr val="dk1"/>
              </a:solidFill>
            </a:endParaRPr>
          </a:p>
          <a:p>
            <a:pPr marL="514350" indent="-514350">
              <a:buSzPct val="100000"/>
              <a:buAutoNum type="arabicPeriod" startAt="3"/>
            </a:pPr>
            <a:endParaRPr lang="en-US" sz="2800" b="1" dirty="0">
              <a:solidFill>
                <a:schemeClr val="dk1"/>
              </a:solidFill>
            </a:endParaRPr>
          </a:p>
          <a:p>
            <a:pPr>
              <a:buSzPct val="100000"/>
            </a:pPr>
            <a:r>
              <a:rPr lang="en-US" sz="2800" dirty="0">
                <a:solidFill>
                  <a:schemeClr val="dk1"/>
                </a:solidFill>
              </a:rPr>
              <a:t>	</a:t>
            </a: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1CCC08-7F2A-5244-9AD5-4F799A3C2881}"/>
              </a:ext>
            </a:extLst>
          </p:cNvPr>
          <p:cNvSpPr txBox="1"/>
          <p:nvPr/>
        </p:nvSpPr>
        <p:spPr>
          <a:xfrm>
            <a:off x="9090496" y="10442383"/>
            <a:ext cx="6494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2. Rendering of the Inverter circuit with some heat management </a:t>
            </a:r>
            <a:r>
              <a:rPr lang="en-US" sz="2400" dirty="0" err="1"/>
              <a:t>vias</a:t>
            </a:r>
            <a:r>
              <a:rPr lang="en-US" sz="2400" dirty="0"/>
              <a:t>.</a:t>
            </a:r>
          </a:p>
        </p:txBody>
      </p:sp>
      <p:pic>
        <p:nvPicPr>
          <p:cNvPr id="12" name="Picture 11" descr="A picture containing green, clock, sign, street&#10;&#10;Description automatically generated">
            <a:extLst>
              <a:ext uri="{FF2B5EF4-FFF2-40B4-BE49-F238E27FC236}">
                <a16:creationId xmlns:a16="http://schemas.microsoft.com/office/drawing/2014/main" id="{C19EADAF-AF7E-964E-91D1-C446F9B4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60" y="6686166"/>
            <a:ext cx="6851347" cy="38084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B28B3AD-E11F-8D41-AD2F-612402EA8564}"/>
              </a:ext>
            </a:extLst>
          </p:cNvPr>
          <p:cNvSpPr txBox="1"/>
          <p:nvPr/>
        </p:nvSpPr>
        <p:spPr>
          <a:xfrm>
            <a:off x="9049314" y="18937051"/>
            <a:ext cx="6494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A.				B.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0B3927-BF35-C746-B63C-8CE815822FE3}"/>
              </a:ext>
            </a:extLst>
          </p:cNvPr>
          <p:cNvSpPr txBox="1"/>
          <p:nvPr/>
        </p:nvSpPr>
        <p:spPr>
          <a:xfrm>
            <a:off x="9137877" y="19554508"/>
            <a:ext cx="6494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3. Pictures of A) printed circuit board inverter-side coil and B) the rectifier side coil mounted on the drone.</a:t>
            </a:r>
          </a:p>
        </p:txBody>
      </p:sp>
      <p:pic>
        <p:nvPicPr>
          <p:cNvPr id="17" name="Picture 16" descr="A picture containing indoor, yellow, small, sitting&#10;&#10;Description automatically generated">
            <a:extLst>
              <a:ext uri="{FF2B5EF4-FFF2-40B4-BE49-F238E27FC236}">
                <a16:creationId xmlns:a16="http://schemas.microsoft.com/office/drawing/2014/main" id="{7324F82A-9603-FC4B-860C-467255CDF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54" r="3582"/>
          <a:stretch/>
        </p:blipFill>
        <p:spPr>
          <a:xfrm rot="5400000">
            <a:off x="8928971" y="15272327"/>
            <a:ext cx="3695370" cy="3706991"/>
          </a:xfrm>
          <a:prstGeom prst="rect">
            <a:avLst/>
          </a:prstGeom>
        </p:spPr>
      </p:pic>
      <p:pic>
        <p:nvPicPr>
          <p:cNvPr id="14" name="Picture 13" descr="A picture containing indoor, table, sitting, bicycle&#10;&#10;Description automatically generated">
            <a:extLst>
              <a:ext uri="{FF2B5EF4-FFF2-40B4-BE49-F238E27FC236}">
                <a16:creationId xmlns:a16="http://schemas.microsoft.com/office/drawing/2014/main" id="{4737B691-67A8-044E-9E19-BD6C4A328B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73" t="3196" r="15780" b="10752"/>
          <a:stretch/>
        </p:blipFill>
        <p:spPr>
          <a:xfrm>
            <a:off x="12411910" y="15279605"/>
            <a:ext cx="3468557" cy="3333828"/>
          </a:xfrm>
          <a:prstGeom prst="rect">
            <a:avLst/>
          </a:prstGeom>
        </p:spPr>
      </p:pic>
      <p:sp>
        <p:nvSpPr>
          <p:cNvPr id="89" name="Shape 89"/>
          <p:cNvSpPr/>
          <p:nvPr/>
        </p:nvSpPr>
        <p:spPr>
          <a:xfrm>
            <a:off x="24741453" y="2996750"/>
            <a:ext cx="7315200" cy="1828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797"/>
                </a:moveTo>
                <a:cubicBezTo>
                  <a:pt x="0" y="-619"/>
                  <a:pt x="8921" y="34"/>
                  <a:pt x="19927" y="34"/>
                </a:cubicBezTo>
                <a:lnTo>
                  <a:pt x="99633" y="34"/>
                </a:lnTo>
                <a:cubicBezTo>
                  <a:pt x="110638" y="34"/>
                  <a:pt x="120000" y="-619"/>
                  <a:pt x="120000" y="3797"/>
                </a:cubicBezTo>
                <a:lnTo>
                  <a:pt x="119560" y="115706"/>
                </a:lnTo>
                <a:cubicBezTo>
                  <a:pt x="119560" y="120123"/>
                  <a:pt x="110638" y="119999"/>
                  <a:pt x="99633" y="119999"/>
                </a:cubicBezTo>
                <a:lnTo>
                  <a:pt x="19927" y="119999"/>
                </a:lnTo>
                <a:cubicBezTo>
                  <a:pt x="8921" y="119999"/>
                  <a:pt x="1318" y="120123"/>
                  <a:pt x="1318" y="115706"/>
                </a:cubicBezTo>
                <a:lnTo>
                  <a:pt x="0" y="3797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0" y="2490880"/>
            <a:ext cx="32918400" cy="91439"/>
          </a:xfrm>
          <a:prstGeom prst="rect">
            <a:avLst/>
          </a:prstGeom>
          <a:solidFill>
            <a:srgbClr val="67A435"/>
          </a:solidFill>
          <a:ln w="9525" cap="flat" cmpd="sng">
            <a:solidFill>
              <a:srgbClr val="67A43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408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76712" y="610339"/>
            <a:ext cx="2779939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822516" y="2940393"/>
            <a:ext cx="7315200" cy="1828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797"/>
                </a:moveTo>
                <a:cubicBezTo>
                  <a:pt x="0" y="-619"/>
                  <a:pt x="8921" y="34"/>
                  <a:pt x="19927" y="34"/>
                </a:cubicBezTo>
                <a:lnTo>
                  <a:pt x="99633" y="34"/>
                </a:lnTo>
                <a:cubicBezTo>
                  <a:pt x="110638" y="34"/>
                  <a:pt x="120000" y="-619"/>
                  <a:pt x="120000" y="3797"/>
                </a:cubicBezTo>
                <a:lnTo>
                  <a:pt x="119560" y="115706"/>
                </a:lnTo>
                <a:cubicBezTo>
                  <a:pt x="119560" y="120123"/>
                  <a:pt x="110638" y="119999"/>
                  <a:pt x="99633" y="119999"/>
                </a:cubicBezTo>
                <a:lnTo>
                  <a:pt x="19927" y="119999"/>
                </a:lnTo>
                <a:cubicBezTo>
                  <a:pt x="8921" y="119999"/>
                  <a:pt x="1318" y="120123"/>
                  <a:pt x="1318" y="115706"/>
                </a:cubicBezTo>
                <a:lnTo>
                  <a:pt x="0" y="3797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6768473" y="2940392"/>
            <a:ext cx="7315200" cy="1828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797"/>
                </a:moveTo>
                <a:cubicBezTo>
                  <a:pt x="0" y="-619"/>
                  <a:pt x="8921" y="34"/>
                  <a:pt x="19927" y="34"/>
                </a:cubicBezTo>
                <a:lnTo>
                  <a:pt x="99633" y="34"/>
                </a:lnTo>
                <a:cubicBezTo>
                  <a:pt x="110638" y="34"/>
                  <a:pt x="120000" y="-619"/>
                  <a:pt x="120000" y="3797"/>
                </a:cubicBezTo>
                <a:lnTo>
                  <a:pt x="119560" y="115706"/>
                </a:lnTo>
                <a:cubicBezTo>
                  <a:pt x="119560" y="120123"/>
                  <a:pt x="110638" y="119999"/>
                  <a:pt x="99633" y="119999"/>
                </a:cubicBezTo>
                <a:lnTo>
                  <a:pt x="19927" y="119999"/>
                </a:lnTo>
                <a:cubicBezTo>
                  <a:pt x="8921" y="119999"/>
                  <a:pt x="1318" y="120123"/>
                  <a:pt x="1318" y="115706"/>
                </a:cubicBezTo>
                <a:lnTo>
                  <a:pt x="0" y="3797"/>
                </a:ln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5029200" y="279419"/>
            <a:ext cx="22859999" cy="14619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4800" b="1" dirty="0">
                <a:solidFill>
                  <a:schemeClr val="dk1"/>
                </a:solidFill>
              </a:rPr>
              <a:t>High-Frequency Wireless Power Transfer for In-Flight Drone Power</a:t>
            </a:r>
          </a:p>
          <a:p>
            <a:pPr lvl="0" algn="ctr">
              <a:buSzPct val="25000"/>
            </a:pPr>
            <a:r>
              <a:rPr lang="en-US" sz="3600" b="1" dirty="0">
                <a:solidFill>
                  <a:schemeClr val="dk1"/>
                </a:solidFill>
              </a:rPr>
              <a:t>David Conner Borkowski, Isaac Tolbert, Olivia Richards, Alireza </a:t>
            </a:r>
            <a:r>
              <a:rPr lang="en-US" sz="3600" b="1" dirty="0" err="1">
                <a:solidFill>
                  <a:schemeClr val="dk1"/>
                </a:solidFill>
              </a:rPr>
              <a:t>Dayerizadeh</a:t>
            </a:r>
            <a:r>
              <a:rPr lang="en-US" sz="3600" b="1" dirty="0">
                <a:solidFill>
                  <a:schemeClr val="dk1"/>
                </a:solidFill>
              </a:rPr>
              <a:t>, Dr. </a:t>
            </a:r>
            <a:r>
              <a:rPr lang="en-US" sz="3600" b="1" dirty="0" err="1">
                <a:solidFill>
                  <a:schemeClr val="dk1"/>
                </a:solidFill>
              </a:rPr>
              <a:t>Sdjran</a:t>
            </a:r>
            <a:r>
              <a:rPr lang="en-US" sz="3600" b="1" dirty="0">
                <a:solidFill>
                  <a:schemeClr val="dk1"/>
                </a:solidFill>
              </a:rPr>
              <a:t> </a:t>
            </a:r>
            <a:r>
              <a:rPr lang="en-US" sz="3600" b="1" dirty="0" err="1">
                <a:solidFill>
                  <a:schemeClr val="dk1"/>
                </a:solidFill>
              </a:rPr>
              <a:t>Lukic</a:t>
            </a:r>
            <a:endParaRPr lang="en-US" sz="3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1158700" y="3293710"/>
            <a:ext cx="6642829" cy="821088"/>
          </a:xfrm>
          <a:prstGeom prst="rect">
            <a:avLst/>
          </a:prstGeom>
          <a:solidFill>
            <a:srgbClr val="67A435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</a:p>
        </p:txBody>
      </p:sp>
      <p:sp>
        <p:nvSpPr>
          <p:cNvPr id="98" name="Shape 98"/>
          <p:cNvSpPr/>
          <p:nvPr/>
        </p:nvSpPr>
        <p:spPr>
          <a:xfrm>
            <a:off x="17104659" y="3259099"/>
            <a:ext cx="6675119" cy="821088"/>
          </a:xfrm>
          <a:prstGeom prst="rect">
            <a:avLst/>
          </a:prstGeom>
          <a:solidFill>
            <a:srgbClr val="67A435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Cont’d</a:t>
            </a:r>
          </a:p>
        </p:txBody>
      </p:sp>
      <p:sp>
        <p:nvSpPr>
          <p:cNvPr id="99" name="Shape 99"/>
          <p:cNvSpPr/>
          <p:nvPr/>
        </p:nvSpPr>
        <p:spPr>
          <a:xfrm>
            <a:off x="25084964" y="7123788"/>
            <a:ext cx="6675119" cy="821088"/>
          </a:xfrm>
          <a:prstGeom prst="rect">
            <a:avLst/>
          </a:prstGeom>
          <a:solidFill>
            <a:srgbClr val="67A435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</a:p>
        </p:txBody>
      </p:sp>
      <p:sp>
        <p:nvSpPr>
          <p:cNvPr id="100" name="Shape 100"/>
          <p:cNvSpPr/>
          <p:nvPr/>
        </p:nvSpPr>
        <p:spPr>
          <a:xfrm>
            <a:off x="25077637" y="19000158"/>
            <a:ext cx="6675119" cy="821088"/>
          </a:xfrm>
          <a:prstGeom prst="rect">
            <a:avLst/>
          </a:prstGeom>
          <a:solidFill>
            <a:srgbClr val="67A435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Partners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198457" y="4433743"/>
            <a:ext cx="6642829" cy="81768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       Background</a:t>
            </a:r>
          </a:p>
          <a:p>
            <a:pPr lvl="0">
              <a:buSzPct val="25000"/>
            </a:pPr>
            <a:r>
              <a:rPr lang="en-US" sz="2800" dirty="0"/>
              <a:t>     Drones have become incredibly versatile in consumer, industrial, and military applications. This technology suffers from short flight times caused by heavy battery technology. </a:t>
            </a:r>
          </a:p>
          <a:p>
            <a:pPr lvl="0">
              <a:buSzPct val="25000"/>
            </a:pPr>
            <a:endParaRPr lang="en-US"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       Problem Statement</a:t>
            </a:r>
          </a:p>
          <a:p>
            <a:pPr>
              <a:buSzPct val="25000"/>
            </a:pPr>
            <a:r>
              <a:rPr lang="en-US" sz="2800" dirty="0">
                <a:solidFill>
                  <a:schemeClr val="dk1"/>
                </a:solidFill>
              </a:rPr>
              <a:t>     </a:t>
            </a:r>
            <a:r>
              <a:rPr lang="en-US" sz="2800" dirty="0"/>
              <a:t>Current technology for extending drone flight time lack </a:t>
            </a:r>
            <a:r>
              <a:rPr lang="en-US" sz="2800" b="1" dirty="0"/>
              <a:t>power transfer range, scalability, </a:t>
            </a:r>
            <a:r>
              <a:rPr lang="en-US" sz="2800" b="1" dirty="0">
                <a:solidFill>
                  <a:schemeClr val="dk1"/>
                </a:solidFill>
              </a:rPr>
              <a:t>an/or are not applicable to consumer quadcopters.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	</a:t>
            </a:r>
          </a:p>
          <a:p>
            <a:pPr marR="0" lvl="0" algn="l" rtl="0">
              <a:spcBef>
                <a:spcPts val="0"/>
              </a:spcBef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     </a:t>
            </a:r>
            <a:r>
              <a:rPr lang="en-US" sz="2800" dirty="0">
                <a:solidFill>
                  <a:schemeClr val="dk1"/>
                </a:solidFill>
              </a:rPr>
              <a:t>With </a:t>
            </a:r>
            <a:r>
              <a:rPr lang="en-US" sz="2800" b="1" dirty="0">
                <a:solidFill>
                  <a:schemeClr val="dk1"/>
                </a:solidFill>
              </a:rPr>
              <a:t>Gallium Nitride transistor (</a:t>
            </a:r>
            <a:r>
              <a:rPr lang="en-US" sz="2800" b="1" dirty="0" err="1">
                <a:solidFill>
                  <a:schemeClr val="dk1"/>
                </a:solidFill>
              </a:rPr>
              <a:t>GaNFET</a:t>
            </a:r>
            <a:r>
              <a:rPr lang="en-US" sz="2800" b="1" dirty="0">
                <a:solidFill>
                  <a:schemeClr val="dk1"/>
                </a:solidFill>
              </a:rPr>
              <a:t>) </a:t>
            </a:r>
            <a:r>
              <a:rPr lang="en-US" sz="2800" dirty="0">
                <a:solidFill>
                  <a:schemeClr val="dk1"/>
                </a:solidFill>
              </a:rPr>
              <a:t>technology, we designed a 13.56 MHz </a:t>
            </a:r>
            <a:r>
              <a:rPr lang="en-US" sz="2800" b="1" dirty="0">
                <a:solidFill>
                  <a:schemeClr val="dk1"/>
                </a:solidFill>
              </a:rPr>
              <a:t>inductive power transfer (IPT)</a:t>
            </a:r>
            <a:r>
              <a:rPr lang="en-US" sz="2800" dirty="0">
                <a:solidFill>
                  <a:schemeClr val="dk1"/>
                </a:solidFill>
              </a:rPr>
              <a:t> system that acted as a </a:t>
            </a:r>
            <a:r>
              <a:rPr lang="en-US" sz="2800" b="1" dirty="0">
                <a:solidFill>
                  <a:schemeClr val="dk1"/>
                </a:solidFill>
              </a:rPr>
              <a:t>standalone power system</a:t>
            </a:r>
            <a:r>
              <a:rPr lang="en-US" sz="2800" dirty="0">
                <a:solidFill>
                  <a:schemeClr val="dk1"/>
                </a:solidFill>
              </a:rPr>
              <a:t> for a small </a:t>
            </a:r>
            <a:r>
              <a:rPr lang="en-US" sz="2800" b="1" dirty="0">
                <a:solidFill>
                  <a:schemeClr val="dk1"/>
                </a:solidFill>
              </a:rPr>
              <a:t>consumer drone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17104658" y="4433741"/>
            <a:ext cx="6675119" cy="87894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4.       Rectifier</a:t>
            </a:r>
          </a:p>
          <a:p>
            <a:pPr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     </a:t>
            </a:r>
            <a:r>
              <a:rPr lang="en-US" sz="2800" dirty="0">
                <a:solidFill>
                  <a:schemeClr val="dk1"/>
                </a:solidFill>
              </a:rPr>
              <a:t>Connected to the coil on the drone is a Hybrid Class E rectifier that feeds a DC-DC voltage converter that powers the drone as in [1].</a:t>
            </a: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5.       Simulations</a:t>
            </a:r>
          </a:p>
          <a:p>
            <a:pPr>
              <a:buSzPct val="100000"/>
            </a:pPr>
            <a:r>
              <a:rPr lang="en-US" sz="2800" b="1" dirty="0">
                <a:solidFill>
                  <a:schemeClr val="dk1"/>
                </a:solidFill>
              </a:rPr>
              <a:t>      </a:t>
            </a:r>
            <a:r>
              <a:rPr lang="en-US" sz="2800" dirty="0">
                <a:solidFill>
                  <a:schemeClr val="dk1"/>
                </a:solidFill>
              </a:rPr>
              <a:t>This system, including the drone load was modeled in </a:t>
            </a:r>
            <a:r>
              <a:rPr lang="en-US" sz="2800" dirty="0" err="1">
                <a:solidFill>
                  <a:schemeClr val="dk1"/>
                </a:solidFill>
              </a:rPr>
              <a:t>LTspice</a:t>
            </a:r>
            <a:r>
              <a:rPr lang="en-US" sz="2800" dirty="0">
                <a:solidFill>
                  <a:schemeClr val="dk1"/>
                </a:solidFill>
              </a:rPr>
              <a:t> before building and voltages across the inductive coils were matched to results in [1].</a:t>
            </a:r>
            <a:endParaRPr lang="en-US" sz="2800" b="1" dirty="0">
              <a:solidFill>
                <a:schemeClr val="dk1"/>
              </a:solidFill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25101109" y="8435239"/>
            <a:ext cx="6642829" cy="40123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</a:rPr>
              <a:t>[1]	J. M. Arteaga, S. </a:t>
            </a:r>
            <a:r>
              <a:rPr lang="en-US" sz="2800" dirty="0" err="1">
                <a:solidFill>
                  <a:schemeClr val="dk1"/>
                </a:solidFill>
              </a:rPr>
              <a:t>Aldhaher</a:t>
            </a:r>
            <a:r>
              <a:rPr lang="en-US" sz="2800" dirty="0">
                <a:solidFill>
                  <a:schemeClr val="dk1"/>
                </a:solidFill>
              </a:rPr>
              <a:t>, G. 	</a:t>
            </a:r>
            <a:r>
              <a:rPr lang="en-US" sz="2800" dirty="0" err="1">
                <a:solidFill>
                  <a:schemeClr val="dk1"/>
                </a:solidFill>
              </a:rPr>
              <a:t>Kkelis</a:t>
            </a:r>
            <a:r>
              <a:rPr lang="en-US" sz="2800" dirty="0">
                <a:solidFill>
                  <a:schemeClr val="dk1"/>
                </a:solidFill>
              </a:rPr>
              <a:t>, C. Kwan, D. C. Yates and 	P. D. </a:t>
            </a:r>
            <a:r>
              <a:rPr lang="en-US" sz="2800" dirty="0" err="1">
                <a:solidFill>
                  <a:schemeClr val="dk1"/>
                </a:solidFill>
              </a:rPr>
              <a:t>Mitcheson</a:t>
            </a:r>
            <a:r>
              <a:rPr lang="en-US" sz="2800" dirty="0">
                <a:solidFill>
                  <a:schemeClr val="dk1"/>
                </a:solidFill>
              </a:rPr>
              <a:t>, "Dynamic 	Capabilities of Multi-MHz Inductive 	Power Transfer Systems 	Demonstrated With </a:t>
            </a:r>
            <a:r>
              <a:rPr lang="en-US" sz="2800" dirty="0" err="1">
                <a:solidFill>
                  <a:schemeClr val="dk1"/>
                </a:solidFill>
              </a:rPr>
              <a:t>Batteryless</a:t>
            </a:r>
            <a:r>
              <a:rPr lang="en-US" sz="2800" dirty="0">
                <a:solidFill>
                  <a:schemeClr val="dk1"/>
                </a:solidFill>
              </a:rPr>
              <a:t> 	Drones," in IEEE Transactions on 	Power Electronics, vol. 34, no. 6, 	pp. 5093-5104, June 2019.</a:t>
            </a:r>
            <a:endParaRPr lang="en-US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7">
            <a:alphaModFix/>
          </a:blip>
          <a:srcRect b="22275"/>
          <a:stretch/>
        </p:blipFill>
        <p:spPr>
          <a:xfrm>
            <a:off x="919558" y="610339"/>
            <a:ext cx="3614344" cy="135293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00">
            <a:extLst>
              <a:ext uri="{FF2B5EF4-FFF2-40B4-BE49-F238E27FC236}">
                <a16:creationId xmlns:a16="http://schemas.microsoft.com/office/drawing/2014/main" id="{2253393C-68AA-484A-BE71-96854CADC4BA}"/>
              </a:ext>
            </a:extLst>
          </p:cNvPr>
          <p:cNvSpPr/>
          <p:nvPr/>
        </p:nvSpPr>
        <p:spPr>
          <a:xfrm>
            <a:off x="25101109" y="12829998"/>
            <a:ext cx="6675119" cy="821088"/>
          </a:xfrm>
          <a:prstGeom prst="rect">
            <a:avLst/>
          </a:prstGeom>
          <a:solidFill>
            <a:srgbClr val="67A435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Acknowledgements</a:t>
            </a:r>
          </a:p>
        </p:txBody>
      </p:sp>
      <p:sp>
        <p:nvSpPr>
          <p:cNvPr id="22" name="Shape 106">
            <a:extLst>
              <a:ext uri="{FF2B5EF4-FFF2-40B4-BE49-F238E27FC236}">
                <a16:creationId xmlns:a16="http://schemas.microsoft.com/office/drawing/2014/main" id="{B076AB75-18CD-1B4E-A2A6-B4E57398E6E6}"/>
              </a:ext>
            </a:extLst>
          </p:cNvPr>
          <p:cNvSpPr txBox="1"/>
          <p:nvPr/>
        </p:nvSpPr>
        <p:spPr>
          <a:xfrm>
            <a:off x="25113301" y="13850368"/>
            <a:ext cx="6642829" cy="52794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742950" marR="0" lvl="0" indent="-7429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project was supported by the Undergraduate Research Scholars Program hosted by The National Science Foundation, FREEDM Center, and </a:t>
            </a:r>
            <a:r>
              <a:rPr lang="en-US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PowerAmerica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742950" marR="0" lvl="0" indent="-7429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endParaRPr lang="en-US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indent="-742950"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thank </a:t>
            </a:r>
            <a:r>
              <a:rPr lang="en-US" sz="2800" dirty="0">
                <a:solidFill>
                  <a:schemeClr val="dk1"/>
                </a:solidFill>
              </a:rPr>
              <a:t>Alireza </a:t>
            </a:r>
            <a:r>
              <a:rPr lang="en-US" sz="2800" dirty="0" err="1">
                <a:solidFill>
                  <a:schemeClr val="dk1"/>
                </a:solidFill>
              </a:rPr>
              <a:t>Dayerizadeh</a:t>
            </a:r>
            <a:r>
              <a:rPr lang="en-US" sz="2800" dirty="0">
                <a:solidFill>
                  <a:schemeClr val="dk1"/>
                </a:solidFill>
              </a:rPr>
              <a:t>, our mentor, for his aid and guidance.</a:t>
            </a:r>
          </a:p>
          <a:p>
            <a:pPr marL="742950" indent="-742950">
              <a:buClr>
                <a:schemeClr val="dk1"/>
              </a:buClr>
              <a:buSzPct val="100000"/>
              <a:buFont typeface="Calibri"/>
              <a:buAutoNum type="arabicPeriod"/>
            </a:pPr>
            <a:endParaRPr lang="en-US" sz="2800" dirty="0">
              <a:solidFill>
                <a:schemeClr val="dk1"/>
              </a:solidFill>
            </a:endParaRPr>
          </a:p>
          <a:p>
            <a:pPr marL="742950" indent="-742950"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800" dirty="0">
                <a:solidFill>
                  <a:schemeClr val="dk1"/>
                </a:solidFill>
              </a:rPr>
              <a:t>Special thanks to Dr. </a:t>
            </a:r>
            <a:r>
              <a:rPr lang="en-US" sz="2800" dirty="0" err="1">
                <a:solidFill>
                  <a:schemeClr val="dk1"/>
                </a:solidFill>
              </a:rPr>
              <a:t>Sdjran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Lukic</a:t>
            </a:r>
            <a:r>
              <a:rPr lang="en-US" sz="2800" dirty="0">
                <a:solidFill>
                  <a:schemeClr val="dk1"/>
                </a:solidFill>
              </a:rPr>
              <a:t>, our PI, for his support.</a:t>
            </a:r>
          </a:p>
          <a:p>
            <a:pPr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</a:endParaRPr>
          </a:p>
          <a:p>
            <a:pPr marL="742950" indent="-742950">
              <a:buClr>
                <a:schemeClr val="dk1"/>
              </a:buClr>
              <a:buSzPct val="100000"/>
              <a:buFont typeface="Calibri"/>
              <a:buAutoNum type="arabicPeriod"/>
            </a:pPr>
            <a:endParaRPr lang="en-US"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98">
            <a:extLst>
              <a:ext uri="{FF2B5EF4-FFF2-40B4-BE49-F238E27FC236}">
                <a16:creationId xmlns:a16="http://schemas.microsoft.com/office/drawing/2014/main" id="{E126D985-938E-2B46-8326-F6ACDC2522DB}"/>
              </a:ext>
            </a:extLst>
          </p:cNvPr>
          <p:cNvSpPr/>
          <p:nvPr/>
        </p:nvSpPr>
        <p:spPr>
          <a:xfrm>
            <a:off x="17142759" y="13444505"/>
            <a:ext cx="6675119" cy="821088"/>
          </a:xfrm>
          <a:prstGeom prst="rect">
            <a:avLst/>
          </a:prstGeom>
          <a:solidFill>
            <a:srgbClr val="67A435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</a:rPr>
              <a:t>R</a:t>
            </a: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esults</a:t>
            </a:r>
          </a:p>
        </p:txBody>
      </p:sp>
      <p:sp>
        <p:nvSpPr>
          <p:cNvPr id="28" name="Shape 103">
            <a:extLst>
              <a:ext uri="{FF2B5EF4-FFF2-40B4-BE49-F238E27FC236}">
                <a16:creationId xmlns:a16="http://schemas.microsoft.com/office/drawing/2014/main" id="{C6EED328-DA64-7A49-8A20-764B4D2D367E}"/>
              </a:ext>
            </a:extLst>
          </p:cNvPr>
          <p:cNvSpPr txBox="1"/>
          <p:nvPr/>
        </p:nvSpPr>
        <p:spPr>
          <a:xfrm>
            <a:off x="17142758" y="14653015"/>
            <a:ext cx="6675119" cy="6738816"/>
          </a:xfrm>
          <a:prstGeom prst="rect">
            <a:avLst/>
          </a:prstGeom>
          <a:noFill/>
          <a:ln>
            <a:noFill/>
          </a:ln>
        </p:spPr>
        <p:txBody>
          <a:bodyPr lIns="9144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design resulted in a drone that received power only from the IPT system. However, not enough power was transferred to sustain flight due to the </a:t>
            </a:r>
            <a:r>
              <a:rPr lang="en-US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GaNFET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overheating.</a:t>
            </a:r>
          </a:p>
        </p:txBody>
      </p:sp>
      <p:pic>
        <p:nvPicPr>
          <p:cNvPr id="29" name="Shape 105">
            <a:extLst>
              <a:ext uri="{FF2B5EF4-FFF2-40B4-BE49-F238E27FC236}">
                <a16:creationId xmlns:a16="http://schemas.microsoft.com/office/drawing/2014/main" id="{8508D51C-C095-C242-98A6-5250EE8C4C5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532361" y="19928597"/>
            <a:ext cx="1356838" cy="124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97">
            <a:extLst>
              <a:ext uri="{FF2B5EF4-FFF2-40B4-BE49-F238E27FC236}">
                <a16:creationId xmlns:a16="http://schemas.microsoft.com/office/drawing/2014/main" id="{D3C98562-8F45-834E-BB45-AC97986E1F9E}"/>
              </a:ext>
            </a:extLst>
          </p:cNvPr>
          <p:cNvSpPr/>
          <p:nvPr/>
        </p:nvSpPr>
        <p:spPr>
          <a:xfrm>
            <a:off x="1165121" y="12900729"/>
            <a:ext cx="6642829" cy="821088"/>
          </a:xfrm>
          <a:prstGeom prst="rect">
            <a:avLst/>
          </a:prstGeom>
          <a:solidFill>
            <a:srgbClr val="67A435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Shape 102">
                <a:extLst>
                  <a:ext uri="{FF2B5EF4-FFF2-40B4-BE49-F238E27FC236}">
                    <a16:creationId xmlns:a16="http://schemas.microsoft.com/office/drawing/2014/main" id="{03DB67CD-DB41-524B-8D79-CB0D9B674E62}"/>
                  </a:ext>
                </a:extLst>
              </p:cNvPr>
              <p:cNvSpPr txBox="1"/>
              <p:nvPr/>
            </p:nvSpPr>
            <p:spPr>
              <a:xfrm>
                <a:off x="1123938" y="14040760"/>
                <a:ext cx="6642829" cy="69166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>
                  <a:buSzPct val="100000"/>
                </a:pPr>
                <a:r>
                  <a:rPr lang="en-US" sz="2800" b="1" dirty="0">
                    <a:solidFill>
                      <a:schemeClr val="dk1"/>
                    </a:solidFill>
                  </a:rPr>
                  <a:t>1.       Overview</a:t>
                </a:r>
              </a:p>
              <a:p>
                <a:pPr>
                  <a:buSzPct val="100000"/>
                </a:pPr>
                <a:endParaRPr lang="en-US" sz="2800" b="1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endParaRPr lang="en-US" sz="2800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endParaRPr lang="en-US" sz="2800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endParaRPr lang="en-US" sz="2800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endParaRPr lang="en-US" sz="2800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endParaRPr lang="en-US" sz="2800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endParaRPr lang="en-US" sz="2800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endParaRPr lang="en-US" sz="2800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endParaRPr lang="en-US" sz="2800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endParaRPr lang="en-US" sz="2800" dirty="0">
                  <a:solidFill>
                    <a:schemeClr val="dk1"/>
                  </a:solidFill>
                </a:endParaRPr>
              </a:p>
              <a:p>
                <a:pPr>
                  <a:buSzPct val="100000"/>
                </a:pPr>
                <a:r>
                  <a:rPr lang="en-US" sz="2800" dirty="0">
                    <a:solidFill>
                      <a:schemeClr val="dk1"/>
                    </a:solidFill>
                  </a:rPr>
                  <a:t>     We implemented an IPT system as in [1]. This takes a DC voltage 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dk1"/>
                    </a:solidFill>
                  </a:rPr>
                  <a:t>, that is then transferred via IPT to a rectified and output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dk1"/>
                    </a:solidFill>
                  </a:rPr>
                  <a:t> as seen in the block diagram in Figure 1.</a:t>
                </a:r>
              </a:p>
            </p:txBody>
          </p:sp>
        </mc:Choice>
        <mc:Fallback xmlns="">
          <p:sp>
            <p:nvSpPr>
              <p:cNvPr id="34" name="Shape 102">
                <a:extLst>
                  <a:ext uri="{FF2B5EF4-FFF2-40B4-BE49-F238E27FC236}">
                    <a16:creationId xmlns:a16="http://schemas.microsoft.com/office/drawing/2014/main" id="{03DB67CD-DB41-524B-8D79-CB0D9B674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38" y="14040760"/>
                <a:ext cx="6642829" cy="6916695"/>
              </a:xfrm>
              <a:prstGeom prst="rect">
                <a:avLst/>
              </a:prstGeom>
              <a:blipFill>
                <a:blip r:embed="rId9"/>
                <a:stretch>
                  <a:fillRect l="-1714" t="-917" r="-2095" b="-2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E47C2A1-C843-7142-89D9-3662EE17B2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66" t="5892" r="5405" b="3747"/>
          <a:stretch/>
        </p:blipFill>
        <p:spPr>
          <a:xfrm>
            <a:off x="1443216" y="14519703"/>
            <a:ext cx="6149504" cy="33992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EBEFF3-9D19-2F48-B652-998B275DD4BE}"/>
              </a:ext>
            </a:extLst>
          </p:cNvPr>
          <p:cNvSpPr txBox="1"/>
          <p:nvPr/>
        </p:nvSpPr>
        <p:spPr>
          <a:xfrm>
            <a:off x="1432866" y="17740636"/>
            <a:ext cx="6408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1. Block diagram of IPT system with variable coupling, from [1].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3EE895-DF70-EA4E-9C86-2F77129F762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797" t="16420" r="14433" b="9801"/>
          <a:stretch/>
        </p:blipFill>
        <p:spPr>
          <a:xfrm>
            <a:off x="18059782" y="6706431"/>
            <a:ext cx="4664755" cy="311344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7546A46-8639-8A40-83DD-5102D2F214A3}"/>
              </a:ext>
            </a:extLst>
          </p:cNvPr>
          <p:cNvSpPr txBox="1"/>
          <p:nvPr/>
        </p:nvSpPr>
        <p:spPr>
          <a:xfrm>
            <a:off x="17232834" y="9864551"/>
            <a:ext cx="6494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4. A rendering of the rectifier board that is mounted on the drone.</a:t>
            </a:r>
          </a:p>
          <a:p>
            <a:endParaRPr lang="en-US" sz="2400" dirty="0"/>
          </a:p>
        </p:txBody>
      </p:sp>
      <p:pic>
        <p:nvPicPr>
          <p:cNvPr id="30" name="Picture 29" descr="A picture containing indoor, table, computer, desk&#10;&#10;Description automatically generated">
            <a:extLst>
              <a:ext uri="{FF2B5EF4-FFF2-40B4-BE49-F238E27FC236}">
                <a16:creationId xmlns:a16="http://schemas.microsoft.com/office/drawing/2014/main" id="{2BD08B1A-42BF-AF4B-A9BC-C5D1BC9F2B1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065" t="27099" r="10112" b="5323"/>
          <a:stretch/>
        </p:blipFill>
        <p:spPr>
          <a:xfrm>
            <a:off x="16927268" y="17097751"/>
            <a:ext cx="7026770" cy="291360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4703B80-7CA9-3D41-9FBE-9C5971237349}"/>
              </a:ext>
            </a:extLst>
          </p:cNvPr>
          <p:cNvSpPr txBox="1"/>
          <p:nvPr/>
        </p:nvSpPr>
        <p:spPr>
          <a:xfrm>
            <a:off x="17232834" y="20022168"/>
            <a:ext cx="6494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5. Drone powered, lights on and propellers rotating but not achieving enough lift to take off.</a:t>
            </a:r>
          </a:p>
        </p:txBody>
      </p:sp>
      <p:sp>
        <p:nvSpPr>
          <p:cNvPr id="55" name="Shape 98">
            <a:extLst>
              <a:ext uri="{FF2B5EF4-FFF2-40B4-BE49-F238E27FC236}">
                <a16:creationId xmlns:a16="http://schemas.microsoft.com/office/drawing/2014/main" id="{66F8BC2C-D6C0-8344-AA34-5A1ECAB6BE03}"/>
              </a:ext>
            </a:extLst>
          </p:cNvPr>
          <p:cNvSpPr/>
          <p:nvPr/>
        </p:nvSpPr>
        <p:spPr>
          <a:xfrm>
            <a:off x="25077637" y="3259099"/>
            <a:ext cx="6675119" cy="821088"/>
          </a:xfrm>
          <a:prstGeom prst="rect">
            <a:avLst/>
          </a:prstGeom>
          <a:solidFill>
            <a:srgbClr val="67A435"/>
          </a:solidFill>
          <a:ln w="12700" cap="flat" cmpd="sng">
            <a:solidFill>
              <a:srgbClr val="67A43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</a:p>
        </p:txBody>
      </p:sp>
      <p:sp>
        <p:nvSpPr>
          <p:cNvPr id="56" name="Shape 103">
            <a:extLst>
              <a:ext uri="{FF2B5EF4-FFF2-40B4-BE49-F238E27FC236}">
                <a16:creationId xmlns:a16="http://schemas.microsoft.com/office/drawing/2014/main" id="{E4595373-1136-D24B-A160-18223D3FC560}"/>
              </a:ext>
            </a:extLst>
          </p:cNvPr>
          <p:cNvSpPr txBox="1"/>
          <p:nvPr/>
        </p:nvSpPr>
        <p:spPr>
          <a:xfrm>
            <a:off x="25077636" y="4433741"/>
            <a:ext cx="6675119" cy="22524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100000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work </a:t>
            </a:r>
            <a:r>
              <a:rPr lang="en-US" sz="2800" dirty="0">
                <a:solidFill>
                  <a:schemeClr val="dk1"/>
                </a:solidFill>
              </a:rPr>
              <a:t>on this project should include redesigning the inverter board with better heat management and could include c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oupling multiple systems to increase drone fly area. 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D3F54-3921-E94E-8E5D-FB8EFE6ECF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4357"/>
          <a:stretch/>
        </p:blipFill>
        <p:spPr>
          <a:xfrm>
            <a:off x="28143021" y="20168472"/>
            <a:ext cx="3181594" cy="8210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623</Words>
  <Application>Microsoft Macintosh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 Kallal</dc:creator>
  <cp:lastModifiedBy>Conner Borkowski</cp:lastModifiedBy>
  <cp:revision>23</cp:revision>
  <dcterms:modified xsi:type="dcterms:W3CDTF">2020-04-19T17:07:33Z</dcterms:modified>
</cp:coreProperties>
</file>